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8" roundtripDataSignature="AMtx7mgQtNpY/3dqLEs9+QSif8n9a4z2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customschemas.google.com/relationships/presentationmetadata" Target="meta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98acd211_1_6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7398acd211_1_6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7398acd211_1_6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398acd211_1_9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7398acd211_1_9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398acd211_1_9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7398acd211_1_9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398acd211_1_10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7398acd211_1_10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398acd211_1_10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7398acd211_1_10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398acd211_1_8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7398acd211_1_8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398acd211_1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g7398acd211_1_4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98acd211_1_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7398acd211_1_2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398acd211_1_6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7398acd211_1_6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398acd211_1_9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7398acd211_1_9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398acd211_1_9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7398acd211_1_9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398acd211_1_9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7398acd211_1_9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398acd211_1_9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7398acd211_1_9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7398acd211_1_878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g7398acd211_1_878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g7398acd211_1_87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7398acd211_1_87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g7398acd211_1_87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98acd211_1_935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7398acd211_1_935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g7398acd211_1_93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7398acd211_1_93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7398acd211_1_93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398acd211_1_941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7398acd211_1_941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g7398acd211_1_94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7398acd211_1_94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7398acd211_1_94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7398acd211_1_88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7398acd211_1_88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g7398acd211_1_88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7398acd211_1_88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7398acd211_1_88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7398acd211_1_890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7398acd211_1_890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g7398acd211_1_89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7398acd211_1_89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7398acd211_1_89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7398acd211_1_896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7398acd211_1_89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g7398acd211_1_89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g7398acd211_1_89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7398acd211_1_89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7398acd211_1_89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7398acd211_1_903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7398acd211_1_903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g7398acd211_1_903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g7398acd211_1_903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g7398acd211_1_903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g7398acd211_1_90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7398acd211_1_90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g7398acd211_1_90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7398acd211_1_912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7398acd211_1_9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7398acd211_1_9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7398acd211_1_9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98acd211_1_91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7398acd211_1_91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7398acd211_1_91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398acd211_1_92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7398acd211_1_921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g7398acd211_1_921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g7398acd211_1_92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7398acd211_1_92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7398acd211_1_92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398acd211_1_928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7398acd211_1_928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7398acd211_1_928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g7398acd211_1_92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7398acd211_1_92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7398acd211_1_92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398acd211_1_872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7398acd211_1_87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7398acd211_1_87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7398acd211_1_87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g7398acd211_1_87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1" Type="http://schemas.openxmlformats.org/officeDocument/2006/relationships/hyperlink" Target="http://www.avfa.agrinet.tn/fr/accueil.php" TargetMode="External"/><Relationship Id="rId10" Type="http://schemas.openxmlformats.org/officeDocument/2006/relationships/hyperlink" Target="https://vision-communication.org" TargetMode="External"/><Relationship Id="rId12" Type="http://schemas.openxmlformats.org/officeDocument/2006/relationships/hyperlink" Target="http://www.iresa.agrinet.tn/index.php/fr/" TargetMode="External"/><Relationship Id="rId9" Type="http://schemas.openxmlformats.org/officeDocument/2006/relationships/hyperlink" Target="http://www.e4business.eu" TargetMode="External"/><Relationship Id="rId5" Type="http://schemas.openxmlformats.org/officeDocument/2006/relationships/hyperlink" Target="http://www.inrgref.agrinet.tn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://www.creaf.cat" TargetMode="External"/><Relationship Id="rId8" Type="http://schemas.openxmlformats.org/officeDocument/2006/relationships/hyperlink" Target="https://www.lunduniversity.lu.s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98acd211_1_613"/>
          <p:cNvSpPr txBox="1"/>
          <p:nvPr>
            <p:ph idx="1" type="subTitle"/>
          </p:nvPr>
        </p:nvSpPr>
        <p:spPr>
          <a:xfrm>
            <a:off x="1679575" y="4756279"/>
            <a:ext cx="5784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400"/>
              <a:buNone/>
            </a:pPr>
            <a:r>
              <a:rPr b="1" i="0" lang="en-US" sz="14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EUROPEAN </a:t>
            </a:r>
            <a:r>
              <a:rPr b="1" lang="en-US" sz="14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COMMISSION</a:t>
            </a:r>
            <a:r>
              <a:rPr b="1" i="0" lang="en-US" sz="14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HORIZON 2020</a:t>
            </a:r>
            <a:endParaRPr b="1" i="0" sz="14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i="0" sz="14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45FAA"/>
              </a:buClr>
              <a:buSzPts val="1600"/>
              <a:buNone/>
            </a:pPr>
            <a:r>
              <a:rPr b="1" i="0" lang="en-US" u="none" cap="none" strike="noStrike">
                <a:solidFill>
                  <a:srgbClr val="30AA41"/>
                </a:solidFill>
                <a:latin typeface="Montserrat"/>
                <a:ea typeface="Montserrat"/>
                <a:cs typeface="Montserrat"/>
                <a:sym typeface="Montserrat"/>
              </a:rPr>
              <a:t>Project Overview</a:t>
            </a:r>
            <a:endParaRPr b="1" i="0" u="none" cap="none" strike="noStrike">
              <a:solidFill>
                <a:srgbClr val="30AA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398acd211_1_978"/>
          <p:cNvSpPr/>
          <p:nvPr/>
        </p:nvSpPr>
        <p:spPr>
          <a:xfrm>
            <a:off x="193603" y="115325"/>
            <a:ext cx="576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FASTER WORK PACKAGES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g7398acd211_1_978"/>
          <p:cNvGrpSpPr/>
          <p:nvPr/>
        </p:nvGrpSpPr>
        <p:grpSpPr>
          <a:xfrm>
            <a:off x="631371" y="646909"/>
            <a:ext cx="7866600" cy="786600"/>
            <a:chOff x="631371" y="840072"/>
            <a:chExt cx="7866600" cy="786600"/>
          </a:xfrm>
        </p:grpSpPr>
        <p:sp>
          <p:nvSpPr>
            <p:cNvPr id="182" name="Google Shape;182;g7398acd211_1_978"/>
            <p:cNvSpPr/>
            <p:nvPr/>
          </p:nvSpPr>
          <p:spPr>
            <a:xfrm>
              <a:off x="631371" y="971764"/>
              <a:ext cx="7866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1616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AA4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1C2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WP3 – Capacity Building</a:t>
              </a:r>
              <a:endParaRPr b="1" i="0" sz="2800" u="none" cap="none" strike="noStrike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83" name="Google Shape;183;g7398acd211_1_97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655" y="840072"/>
              <a:ext cx="828000" cy="78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g7398acd211_1_978"/>
          <p:cNvSpPr/>
          <p:nvPr/>
        </p:nvSpPr>
        <p:spPr>
          <a:xfrm>
            <a:off x="457200" y="1433500"/>
            <a:ext cx="8460300" cy="5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Increase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development of the human resources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 capacity of scientific staff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within INRGREF.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Description of tasks: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3.1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Evaluation of multidisciplinary needs for research excellence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[Vision]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key cross-cutting and multidisciplinary training activities; Development capacities in understanding, managing and operating at international standards levels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3.2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Research excellence tools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[CREAF]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research excellence training courses providing knowledge and increasing performance indicators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3.3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Mobility programme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[LU] (M1-M33)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Short term visits of staff,  PhD student projects, co-authoring publications, development of collaborations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3.4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Specialized training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[CREAF and LU] (M11-M24)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adaptation to climate change in land and water management, including innovative governance - 9 courses.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720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Deliverables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398acd211_1_990"/>
          <p:cNvSpPr/>
          <p:nvPr/>
        </p:nvSpPr>
        <p:spPr>
          <a:xfrm>
            <a:off x="193603" y="115325"/>
            <a:ext cx="576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FASTER WORK PACKAGES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g7398acd211_1_990"/>
          <p:cNvGrpSpPr/>
          <p:nvPr/>
        </p:nvGrpSpPr>
        <p:grpSpPr>
          <a:xfrm>
            <a:off x="385702" y="783070"/>
            <a:ext cx="7158900" cy="831600"/>
            <a:chOff x="385702" y="783070"/>
            <a:chExt cx="7158900" cy="831600"/>
          </a:xfrm>
        </p:grpSpPr>
        <p:sp>
          <p:nvSpPr>
            <p:cNvPr id="191" name="Google Shape;191;g7398acd211_1_990"/>
            <p:cNvSpPr/>
            <p:nvPr/>
          </p:nvSpPr>
          <p:spPr>
            <a:xfrm>
              <a:off x="385702" y="971764"/>
              <a:ext cx="7158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1616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6799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E867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WP4 – Living FAS-Lab</a:t>
              </a:r>
              <a:endParaRPr b="1" i="0" sz="2800" u="none" cap="none" strike="noStrike">
                <a:solidFill>
                  <a:srgbClr val="E8679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92" name="Google Shape;192;g7398acd211_1_990"/>
            <p:cNvPicPr preferRelativeResize="0"/>
            <p:nvPr/>
          </p:nvPicPr>
          <p:blipFill rotWithShape="1">
            <a:blip r:embed="rId4">
              <a:alphaModFix/>
            </a:blip>
            <a:srcRect b="0" l="10263" r="10784" t="0"/>
            <a:stretch/>
          </p:blipFill>
          <p:spPr>
            <a:xfrm>
              <a:off x="1127051" y="783070"/>
              <a:ext cx="786809" cy="83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7398acd211_1_990"/>
          <p:cNvSpPr/>
          <p:nvPr/>
        </p:nvSpPr>
        <p:spPr>
          <a:xfrm>
            <a:off x="544275" y="1857650"/>
            <a:ext cx="8055600" cy="4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To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set up one living lab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order to test specific FAS solutions and to put into practice state-of-the-art knowledge on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adaptation to climate change in land and water management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Description of tasks: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4.1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Creation of local Living Lab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[INRGREF, CREAF] (M6-M36)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4.2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Summer school program for young technicians on FAS</a:t>
            </a:r>
            <a:endParaRPr b="0" i="0" sz="16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57250" lvl="4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4.3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Multi-stakeholder platform for improving FAS services</a:t>
            </a:r>
            <a:r>
              <a:rPr lang="en-US" sz="1600">
                <a:solidFill>
                  <a:srgbClr val="96AFD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[CREAF, AVFA] (M12-M30)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4.4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E-learning FAS to technicians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[EFB, CREAF] (M18-M30)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14400" lvl="4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4.5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Production of fact sheets and video tutorials on concrete solutions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[CREAF/Vision] (M6-M33)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720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9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Deliverables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398acd211_1_1002"/>
          <p:cNvSpPr/>
          <p:nvPr/>
        </p:nvSpPr>
        <p:spPr>
          <a:xfrm>
            <a:off x="193603" y="115325"/>
            <a:ext cx="576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FASTER WORK PACKAGES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7398acd211_1_1002"/>
          <p:cNvSpPr/>
          <p:nvPr/>
        </p:nvSpPr>
        <p:spPr>
          <a:xfrm>
            <a:off x="385702" y="971764"/>
            <a:ext cx="812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1616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E063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BE063"/>
                </a:solidFill>
                <a:latin typeface="Montserrat"/>
                <a:ea typeface="Montserrat"/>
                <a:cs typeface="Montserrat"/>
                <a:sym typeface="Montserrat"/>
              </a:rPr>
              <a:t>WP5 – Sustainability of excellence</a:t>
            </a:r>
            <a:r>
              <a:rPr b="1" i="0" lang="en-US" sz="2800" u="none" cap="none" strike="noStrike">
                <a:solidFill>
                  <a:srgbClr val="4BE06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2800" u="none" cap="none" strike="noStrike">
              <a:solidFill>
                <a:srgbClr val="4BE0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7398acd211_1_1002"/>
          <p:cNvPicPr preferRelativeResize="0"/>
          <p:nvPr/>
        </p:nvPicPr>
        <p:blipFill rotWithShape="1">
          <a:blip r:embed="rId4">
            <a:alphaModFix/>
          </a:blip>
          <a:srcRect b="0" l="10160" r="0" t="0"/>
          <a:stretch/>
        </p:blipFill>
        <p:spPr>
          <a:xfrm>
            <a:off x="1128175" y="783070"/>
            <a:ext cx="810322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7398acd211_1_1002"/>
          <p:cNvSpPr/>
          <p:nvPr/>
        </p:nvSpPr>
        <p:spPr>
          <a:xfrm>
            <a:off x="544284" y="1805487"/>
            <a:ext cx="8055300" cy="4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Provide the necessary monitoring, network, guidelines, support and tools to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maintain the achievements in excellent research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Such framework will allow INRGREF and associated centers to step-up and continue growing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Description of tasks: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5.1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Indicators of excellence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[CREAF and LU] (M18-M24)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5.2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Institutional networking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[LU and CREAF] (M18-M36)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57250" lvl="4" marL="1314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5.3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Finding new research avenues and approaches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[CREAF and LU] (M24-M36)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5.4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Governmental Support to extension services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[AVFA] (M30-M36)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5.5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Job Bank for FAS young professionals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[EFB] (M18-M36)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720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 Deliverables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398acd211_1_1013"/>
          <p:cNvSpPr/>
          <p:nvPr/>
        </p:nvSpPr>
        <p:spPr>
          <a:xfrm>
            <a:off x="193603" y="115325"/>
            <a:ext cx="576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FASTER WORK PACKAGES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g7398acd211_1_1013"/>
          <p:cNvGrpSpPr/>
          <p:nvPr/>
        </p:nvGrpSpPr>
        <p:grpSpPr>
          <a:xfrm>
            <a:off x="385702" y="971764"/>
            <a:ext cx="8645400" cy="954000"/>
            <a:chOff x="385702" y="971764"/>
            <a:chExt cx="8645400" cy="954000"/>
          </a:xfrm>
        </p:grpSpPr>
        <p:sp>
          <p:nvSpPr>
            <p:cNvPr id="208" name="Google Shape;208;g7398acd211_1_1013"/>
            <p:cNvSpPr/>
            <p:nvPr/>
          </p:nvSpPr>
          <p:spPr>
            <a:xfrm>
              <a:off x="385702" y="971764"/>
              <a:ext cx="86454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1616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ABE2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29ABE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WP6 – Dissemination, exploitation and communication  </a:t>
              </a:r>
              <a:endParaRPr b="1" i="0" sz="2800" u="none" cap="none" strike="noStrike">
                <a:solidFill>
                  <a:srgbClr val="29ABE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09" name="Google Shape;209;g7398acd211_1_10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4937" y="1022072"/>
              <a:ext cx="757128" cy="83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g7398acd211_1_1013"/>
          <p:cNvSpPr/>
          <p:nvPr/>
        </p:nvSpPr>
        <p:spPr>
          <a:xfrm>
            <a:off x="544275" y="2076775"/>
            <a:ext cx="8055600" cy="4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Implement a series of measures designed to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maximise the outreach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results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network  activities, to maximise the input from the community, and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train practitioners fostering the transfer of knowledge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enhance their professional development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Description of tasks: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14400" lvl="4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6.1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Project outreach, engagement and positioning strategy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[Vision] (M1-M36)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91440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6.2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Dissemination program for project activities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[Vision and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NRGREF] (M1-M6)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6.3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Spreading excellence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[Vision] (M6-M30)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6.4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FAS database and networking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[Vision] (M18-M36)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720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Deliverables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98acd211_1_447"/>
          <p:cNvSpPr/>
          <p:nvPr/>
        </p:nvSpPr>
        <p:spPr>
          <a:xfrm>
            <a:off x="193590" y="115330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FASTER?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7398acd211_1_447"/>
          <p:cNvSpPr/>
          <p:nvPr/>
        </p:nvSpPr>
        <p:spPr>
          <a:xfrm>
            <a:off x="669475" y="1075746"/>
            <a:ext cx="7805100" cy="4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Twinning Project funded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by the European Commission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(Directorate General for Research and Innovation) through the Horizon 2020 funding programme (810812).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600"/>
              <a:buFont typeface="Montserrat"/>
              <a:buChar char="•"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Main objectives</a:t>
            </a:r>
            <a:endParaRPr b="0" i="0" sz="16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trengthening the capacities and position of 3 Tunisian institutions (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INRGREF, IRESA  and AVFA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reaching excellence in research and consolidating international quality standards in project proposals.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600"/>
              <a:buFont typeface="Montserrat"/>
              <a:buChar char="•"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Focus of the project</a:t>
            </a:r>
            <a:endParaRPr sz="1600" u="sng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nnovative land and water management for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improved adaptation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mitigation of climate change in the agricultural sector.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71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600"/>
              <a:buFont typeface="Montserrat"/>
              <a:buChar char="•"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Overall mission</a:t>
            </a:r>
            <a:endParaRPr sz="1600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share the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knowledge and experience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EU partners with established scientific excellence</a:t>
            </a: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the topic.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Structure: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6 Work Packages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Duration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3 years (2018-2021)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7398acd211_1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5369" y="3536928"/>
            <a:ext cx="2833884" cy="62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7398acd211_1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5370" y="704575"/>
            <a:ext cx="2833884" cy="6297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7398acd211_1_276"/>
          <p:cNvSpPr/>
          <p:nvPr/>
        </p:nvSpPr>
        <p:spPr>
          <a:xfrm>
            <a:off x="193589" y="115330"/>
            <a:ext cx="760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CHALLENGES FASTER AIMS TO TACKLE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7398acd211_1_276"/>
          <p:cNvSpPr txBox="1"/>
          <p:nvPr/>
        </p:nvSpPr>
        <p:spPr>
          <a:xfrm>
            <a:off x="1172847" y="800590"/>
            <a:ext cx="2778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Improving the research excellence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Tunisian partners</a:t>
            </a:r>
            <a:endParaRPr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g7398acd211_1_276"/>
          <p:cNvSpPr txBox="1"/>
          <p:nvPr/>
        </p:nvSpPr>
        <p:spPr>
          <a:xfrm>
            <a:off x="1155595" y="1331273"/>
            <a:ext cx="31230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-    5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multidisciplinary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training 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activities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-    5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research training 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activities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9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specialized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training 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activities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Work table on specific subject development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At least 9 short term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staff exchanges</a:t>
            </a:r>
            <a:endParaRPr b="1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g7398acd211_1_276"/>
          <p:cNvSpPr txBox="1"/>
          <p:nvPr/>
        </p:nvSpPr>
        <p:spPr>
          <a:xfrm>
            <a:off x="1178598" y="3582355"/>
            <a:ext cx="258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Developing a knowledge transfer framework to engage Tunisian entities and third parties</a:t>
            </a:r>
            <a:endParaRPr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g7398acd211_1_276"/>
          <p:cNvSpPr txBox="1"/>
          <p:nvPr/>
        </p:nvSpPr>
        <p:spPr>
          <a:xfrm>
            <a:off x="1162593" y="4229456"/>
            <a:ext cx="3409500" cy="2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List of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indicators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of excellence for Tunisian research.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Guidelines on new research avenues and approaches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Governmental agreement for the support of research excellence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Job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bank for FAS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young professionals.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Mapping of current and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potential business alliances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and initiatives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g7398acd211_1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7821" y="704575"/>
            <a:ext cx="2833884" cy="62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7398acd211_1_276"/>
          <p:cNvSpPr txBox="1"/>
          <p:nvPr/>
        </p:nvSpPr>
        <p:spPr>
          <a:xfrm>
            <a:off x="4865300" y="755000"/>
            <a:ext cx="24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Boosting</a:t>
            </a:r>
            <a:r>
              <a:rPr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institutional networking and international reputation of INRGREF</a:t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g7398acd211_1_276"/>
          <p:cNvSpPr txBox="1"/>
          <p:nvPr/>
        </p:nvSpPr>
        <p:spPr>
          <a:xfrm>
            <a:off x="4848046" y="1331273"/>
            <a:ext cx="40980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Mapping of current and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potential international alliances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and initiatives in which INRGREF can be engaged 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Communication and stakeholder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engagement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Engagement in at least 6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international relevant research events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Engagement in at least 6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international info days.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Production and dissemination of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    video-documentary</a:t>
            </a:r>
            <a:endParaRPr b="1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g7398acd211_1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8074" y="3536928"/>
            <a:ext cx="2833884" cy="62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7398acd211_1_276"/>
          <p:cNvSpPr txBox="1"/>
          <p:nvPr/>
        </p:nvSpPr>
        <p:spPr>
          <a:xfrm>
            <a:off x="4881300" y="3658552"/>
            <a:ext cx="26928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Supporting FAS sustainability in Tunisia</a:t>
            </a:r>
            <a:endParaRPr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g7398acd211_1_276"/>
          <p:cNvSpPr txBox="1"/>
          <p:nvPr/>
        </p:nvSpPr>
        <p:spPr>
          <a:xfrm>
            <a:off x="4865298" y="4229456"/>
            <a:ext cx="34095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Operational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living lab </a:t>
            </a: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on FAS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Summer school program for young technicians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Multi-stakeholder platform</a:t>
            </a:r>
            <a:endParaRPr b="0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E-learning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course for FAS technicians</a:t>
            </a:r>
            <a:endParaRPr b="1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FAA"/>
              </a:buClr>
              <a:buSzPts val="1000"/>
              <a:buFont typeface="Montserrat"/>
              <a:buChar char="-"/>
            </a:pPr>
            <a:r>
              <a:rPr b="0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FAS </a:t>
            </a:r>
            <a:r>
              <a:rPr b="1" i="0" lang="en-US" sz="10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database and networking tool</a:t>
            </a:r>
            <a:endParaRPr b="1" i="0" sz="1000" u="none" cap="none" strike="noStrike">
              <a:solidFill>
                <a:srgbClr val="345FA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7398acd211_1_6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528" y="979482"/>
            <a:ext cx="2247856" cy="3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7398acd211_1_6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7243" y="979482"/>
            <a:ext cx="1535303" cy="34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7398acd211_1_693"/>
          <p:cNvSpPr/>
          <p:nvPr/>
        </p:nvSpPr>
        <p:spPr>
          <a:xfrm>
            <a:off x="193590" y="115330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7398acd211_1_693"/>
          <p:cNvSpPr txBox="1"/>
          <p:nvPr/>
        </p:nvSpPr>
        <p:spPr>
          <a:xfrm>
            <a:off x="92156" y="994847"/>
            <a:ext cx="239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Participant organization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7398acd211_1_693"/>
          <p:cNvSpPr txBox="1"/>
          <p:nvPr/>
        </p:nvSpPr>
        <p:spPr>
          <a:xfrm>
            <a:off x="2559213" y="994847"/>
            <a:ext cx="218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Short Name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g7398acd211_1_693"/>
          <p:cNvSpPr txBox="1"/>
          <p:nvPr/>
        </p:nvSpPr>
        <p:spPr>
          <a:xfrm>
            <a:off x="88937" y="1361859"/>
            <a:ext cx="2470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National Research Institute of Rural Engineering, Water and Forests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http://www.inrgref.agrinet.tn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g7398acd211_1_6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7682" y="852742"/>
            <a:ext cx="4999791" cy="51525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7398acd211_1_693"/>
          <p:cNvSpPr txBox="1"/>
          <p:nvPr/>
        </p:nvSpPr>
        <p:spPr>
          <a:xfrm>
            <a:off x="2559213" y="1386083"/>
            <a:ext cx="118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INRGREF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(Coordinator)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g7398acd211_1_693"/>
          <p:cNvSpPr txBox="1"/>
          <p:nvPr/>
        </p:nvSpPr>
        <p:spPr>
          <a:xfrm>
            <a:off x="88937" y="2186767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Creaf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http://www.creaf.cat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g7398acd211_1_693"/>
          <p:cNvSpPr txBox="1"/>
          <p:nvPr/>
        </p:nvSpPr>
        <p:spPr>
          <a:xfrm>
            <a:off x="2559213" y="2186767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CREAF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7398acd211_1_693"/>
          <p:cNvSpPr txBox="1"/>
          <p:nvPr/>
        </p:nvSpPr>
        <p:spPr>
          <a:xfrm>
            <a:off x="122055" y="2765519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Lund University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https://www.lunduniversity.lu.se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7398acd211_1_693"/>
          <p:cNvSpPr txBox="1"/>
          <p:nvPr/>
        </p:nvSpPr>
        <p:spPr>
          <a:xfrm>
            <a:off x="2592331" y="2765519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7398acd211_1_693"/>
          <p:cNvSpPr txBox="1"/>
          <p:nvPr/>
        </p:nvSpPr>
        <p:spPr>
          <a:xfrm>
            <a:off x="122054" y="3350747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Europe for 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http://www.e4business.eu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g7398acd211_1_693"/>
          <p:cNvSpPr txBox="1"/>
          <p:nvPr/>
        </p:nvSpPr>
        <p:spPr>
          <a:xfrm>
            <a:off x="2592330" y="3350747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EFB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g7398acd211_1_693"/>
          <p:cNvSpPr txBox="1"/>
          <p:nvPr/>
        </p:nvSpPr>
        <p:spPr>
          <a:xfrm>
            <a:off x="122054" y="3944800"/>
            <a:ext cx="247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Vision Communication Consultancy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https://vision-communication.org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g7398acd211_1_693"/>
          <p:cNvSpPr txBox="1"/>
          <p:nvPr/>
        </p:nvSpPr>
        <p:spPr>
          <a:xfrm>
            <a:off x="2592330" y="3944800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VISION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g7398acd211_1_693"/>
          <p:cNvSpPr txBox="1"/>
          <p:nvPr/>
        </p:nvSpPr>
        <p:spPr>
          <a:xfrm>
            <a:off x="122054" y="4650211"/>
            <a:ext cx="247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Agence de la Vulgarisation et de la Formation Agricoles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http://www.avfa.agrinet.tn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g7398acd211_1_693"/>
          <p:cNvSpPr txBox="1"/>
          <p:nvPr/>
        </p:nvSpPr>
        <p:spPr>
          <a:xfrm>
            <a:off x="2592330" y="4650211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AVFA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g7398acd211_1_693"/>
          <p:cNvSpPr txBox="1"/>
          <p:nvPr/>
        </p:nvSpPr>
        <p:spPr>
          <a:xfrm>
            <a:off x="88937" y="5292602"/>
            <a:ext cx="247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Institution de la Recherche et de l'Enseignement Supérieur Agricoles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67942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http://www.iresa.agrinet.tn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g7398acd211_1_693"/>
          <p:cNvSpPr txBox="1"/>
          <p:nvPr/>
        </p:nvSpPr>
        <p:spPr>
          <a:xfrm>
            <a:off x="2559213" y="5292602"/>
            <a:ext cx="118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IRESA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/>
          <p:nvPr/>
        </p:nvSpPr>
        <p:spPr>
          <a:xfrm>
            <a:off x="296075" y="2446623"/>
            <a:ext cx="8390700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8C3C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88C3C"/>
                </a:solidFill>
                <a:latin typeface="Montserrat"/>
                <a:ea typeface="Montserrat"/>
                <a:cs typeface="Montserrat"/>
                <a:sym typeface="Montserrat"/>
              </a:rPr>
              <a:t>Including</a:t>
            </a:r>
            <a:r>
              <a:rPr b="1" i="0" lang="en-US" sz="2800" u="none" cap="none" strike="noStrike">
                <a:solidFill>
                  <a:srgbClr val="288C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288C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Increase the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research excellence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INRGREF in land and water management to face climate change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Enhance the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reputation, attractiveness and networking channels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INRGREF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Improve INRGREF capability to compete successfully for national, EU and international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research funding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Illustrate quantitatively and qualitatively the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expected impacts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project by concrete indicators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Improve the access to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research avenues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development of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new approaches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increased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mobility of qualified scientists.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" name="Google Shape;138;p1"/>
          <p:cNvGrpSpPr/>
          <p:nvPr/>
        </p:nvGrpSpPr>
        <p:grpSpPr>
          <a:xfrm>
            <a:off x="809477" y="948791"/>
            <a:ext cx="8190684" cy="1315125"/>
            <a:chOff x="809477" y="948791"/>
            <a:chExt cx="8190684" cy="1315125"/>
          </a:xfrm>
        </p:grpSpPr>
        <p:grpSp>
          <p:nvGrpSpPr>
            <p:cNvPr id="139" name="Google Shape;139;p1"/>
            <p:cNvGrpSpPr/>
            <p:nvPr/>
          </p:nvGrpSpPr>
          <p:grpSpPr>
            <a:xfrm>
              <a:off x="809477" y="971295"/>
              <a:ext cx="5141997" cy="1292621"/>
              <a:chOff x="72079" y="943339"/>
              <a:chExt cx="5197585" cy="1292621"/>
            </a:xfrm>
          </p:grpSpPr>
          <p:pic>
            <p:nvPicPr>
              <p:cNvPr id="140" name="Google Shape;140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850"/>
              <a:stretch/>
            </p:blipFill>
            <p:spPr>
              <a:xfrm>
                <a:off x="72079" y="971295"/>
                <a:ext cx="468362" cy="4498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1" name="Google Shape;141;p1"/>
              <p:cNvSpPr/>
              <p:nvPr/>
            </p:nvSpPr>
            <p:spPr>
              <a:xfrm>
                <a:off x="540441" y="943339"/>
                <a:ext cx="4041643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Increase the research excellence</a:t>
                </a:r>
                <a:br>
                  <a:rPr b="1" i="0" lang="en-US" sz="13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b="1" i="0" lang="en-US" sz="13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of INRGREF </a:t>
                </a:r>
                <a:endParaRPr b="0" i="0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1" i="0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1" i="0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Support the institutional networking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US" sz="13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and international reputation of INRGREF</a:t>
                </a:r>
                <a:endParaRPr b="1" i="0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pic>
            <p:nvPicPr>
              <p:cNvPr id="142" name="Google Shape;142;p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790864" y="971295"/>
                <a:ext cx="478800" cy="449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Google Shape;143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2079" y="1719852"/>
                <a:ext cx="467473" cy="449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p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762639" y="1719457"/>
                <a:ext cx="480978" cy="4498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5" name="Google Shape;145;p1"/>
            <p:cNvSpPr txBox="1"/>
            <p:nvPr/>
          </p:nvSpPr>
          <p:spPr>
            <a:xfrm>
              <a:off x="5951473" y="948791"/>
              <a:ext cx="3048688" cy="1292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Develop a knowledge</a:t>
              </a:r>
              <a:br>
                <a:rPr b="1" i="0" lang="en-US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1" i="0" lang="en-US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transfer framework 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Support FAS sustainability</a:t>
              </a:r>
              <a:br>
                <a:rPr b="1" i="0" lang="en-US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1" i="0" lang="en-US" sz="1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 Tunisia</a:t>
              </a:r>
              <a:endParaRPr b="1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6" name="Google Shape;146;p1"/>
          <p:cNvSpPr/>
          <p:nvPr/>
        </p:nvSpPr>
        <p:spPr>
          <a:xfrm>
            <a:off x="193590" y="115330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PROJECT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398acd211_1_947"/>
          <p:cNvSpPr/>
          <p:nvPr/>
        </p:nvSpPr>
        <p:spPr>
          <a:xfrm>
            <a:off x="193590" y="115330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EXPECTED IMPACTS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7398acd211_1_947"/>
          <p:cNvPicPr preferRelativeResize="0"/>
          <p:nvPr/>
        </p:nvPicPr>
        <p:blipFill rotWithShape="1">
          <a:blip r:embed="rId4">
            <a:alphaModFix/>
          </a:blip>
          <a:srcRect b="3122" l="0" r="0" t="3122"/>
          <a:stretch/>
        </p:blipFill>
        <p:spPr>
          <a:xfrm>
            <a:off x="1507423" y="931016"/>
            <a:ext cx="6129154" cy="536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398acd211_1_953"/>
          <p:cNvSpPr/>
          <p:nvPr/>
        </p:nvSpPr>
        <p:spPr>
          <a:xfrm>
            <a:off x="193603" y="115325"/>
            <a:ext cx="576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FASTER WORK PACKAGES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7398acd211_1_9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8761" y="967950"/>
            <a:ext cx="5766490" cy="54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398acd211_1_959"/>
          <p:cNvSpPr/>
          <p:nvPr/>
        </p:nvSpPr>
        <p:spPr>
          <a:xfrm>
            <a:off x="193603" y="115325"/>
            <a:ext cx="576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FASTER WORK PACKAGES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7398acd211_1_959"/>
          <p:cNvSpPr/>
          <p:nvPr/>
        </p:nvSpPr>
        <p:spPr>
          <a:xfrm>
            <a:off x="631375" y="2660680"/>
            <a:ext cx="80553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Moral principles that govern a person's behaviour or the conducting of an activity. This work package sets out the 'ethics requirements' that the project must comply with.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Deliverables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g7398acd211_1_959"/>
          <p:cNvPicPr preferRelativeResize="0"/>
          <p:nvPr/>
        </p:nvPicPr>
        <p:blipFill rotWithShape="1">
          <a:blip r:embed="rId4">
            <a:alphaModFix/>
          </a:blip>
          <a:srcRect b="0" l="9917" r="7920" t="0"/>
          <a:stretch/>
        </p:blipFill>
        <p:spPr>
          <a:xfrm>
            <a:off x="1606642" y="1475974"/>
            <a:ext cx="839972" cy="83229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7398acd211_1_959"/>
          <p:cNvSpPr/>
          <p:nvPr/>
        </p:nvSpPr>
        <p:spPr>
          <a:xfrm>
            <a:off x="839424" y="1630500"/>
            <a:ext cx="767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616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A4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0AA41"/>
                </a:solidFill>
                <a:latin typeface="Montserrat"/>
                <a:ea typeface="Montserrat"/>
                <a:cs typeface="Montserrat"/>
                <a:sym typeface="Montserrat"/>
              </a:rPr>
              <a:t>WP 1 – Ethics Requirements</a:t>
            </a:r>
            <a:r>
              <a:rPr b="1" i="0" lang="en-US" sz="2800" u="none" cap="none" strike="noStrike">
                <a:solidFill>
                  <a:srgbClr val="30AA4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398acd211_1_967"/>
          <p:cNvSpPr/>
          <p:nvPr/>
        </p:nvSpPr>
        <p:spPr>
          <a:xfrm>
            <a:off x="193603" y="115325"/>
            <a:ext cx="576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CA86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FASTER WORK PACKAGES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g7398acd211_1_967"/>
          <p:cNvGrpSpPr/>
          <p:nvPr/>
        </p:nvGrpSpPr>
        <p:grpSpPr>
          <a:xfrm>
            <a:off x="72425" y="820868"/>
            <a:ext cx="8896200" cy="831600"/>
            <a:chOff x="148625" y="820868"/>
            <a:chExt cx="8896200" cy="831600"/>
          </a:xfrm>
        </p:grpSpPr>
        <p:sp>
          <p:nvSpPr>
            <p:cNvPr id="173" name="Google Shape;173;g7398acd211_1_967"/>
            <p:cNvSpPr/>
            <p:nvPr/>
          </p:nvSpPr>
          <p:spPr>
            <a:xfrm>
              <a:off x="148625" y="971775"/>
              <a:ext cx="8896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16160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75D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2875D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WP2 – Coordination and management  </a:t>
              </a:r>
              <a:r>
                <a:rPr b="1" i="0" lang="en-US" sz="2800" u="none" cap="none" strike="noStrike">
                  <a:solidFill>
                    <a:srgbClr val="2875D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2800" u="none" cap="none" strike="noStrike">
                <a:solidFill>
                  <a:srgbClr val="2875D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4" name="Google Shape;174;g7398acd211_1_9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6936" y="820868"/>
              <a:ext cx="863100" cy="83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g7398acd211_1_967"/>
          <p:cNvSpPr/>
          <p:nvPr/>
        </p:nvSpPr>
        <p:spPr>
          <a:xfrm>
            <a:off x="544275" y="1725325"/>
            <a:ext cx="8055600" cy="46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 effective management of the project, coordination between participants, efficient exchange of information with the project team and a communication channel for the EC.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Description of tasks: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sng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2.1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Overall management of the project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[INRGREF] (M1-M3</a:t>
            </a:r>
            <a:r>
              <a:rPr b="0" i="0" lang="en-US" sz="1600" u="none" cap="none" strike="noStrike">
                <a:solidFill>
                  <a:srgbClr val="96AFD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0" i="0" sz="1600" u="none" cap="none" strike="noStrike">
              <a:solidFill>
                <a:srgbClr val="96AFD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200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Perio</a:t>
            </a: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dical review of the time schedule with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participants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1" i="0" sz="1000" u="none" cap="none" strike="noStrike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2.2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Quality Assurance</a:t>
            </a:r>
            <a:r>
              <a:rPr b="0" i="0" lang="en-US" sz="1600" u="none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[EFB] (M1-M36)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200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 results, deliverables and key events will be supervised internally.</a:t>
            </a:r>
            <a:endParaRPr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2.3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Organization of the project meetings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[INRGREF] (M1-M36)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200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Steering Committee Meetings, held twice a year, etc.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u="sng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Task 2.4</a:t>
            </a:r>
            <a:r>
              <a:rPr lang="en-US" sz="1600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Networking with other initiatives</a:t>
            </a:r>
            <a:r>
              <a:rPr b="0" i="0" lang="en-US" sz="1600" cap="none" strike="noStrike">
                <a:solidFill>
                  <a:srgbClr val="345FA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[CREAF] (M1-M30)</a:t>
            </a:r>
            <a:endParaRPr b="0" i="0" sz="1600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200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Guarantee communication and coordination with other EC projects, with FAS committees,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107473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Deliverables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ster Template">
  <a:themeElements>
    <a:clrScheme name="Faster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</dc:creator>
</cp:coreProperties>
</file>