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8" roundtripDataSignature="AMtx7mi9NBRCs0r6V+IDVyef+DdDdssO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customschemas.google.com/relationships/presentationmetadata" Target="meta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98acd211_1_6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7398acd211_1_6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7398acd211_1_6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398acd211_1_9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7398acd211_1_9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98acd211_1_9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7398acd211_1_9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98acd211_1_10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7398acd211_1_10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398acd211_1_10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7398acd211_1_10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98acd211_1_8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7398acd211_1_8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98acd211_1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7398acd211_1_4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98acd211_1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7398acd211_1_2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398acd211_1_6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7398acd211_1_6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98acd211_1_9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7398acd211_1_9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98acd211_1_9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7398acd211_1_9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98acd211_1_9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7398acd211_1_9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398acd211_1_9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7398acd211_1_9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7398acd211_1_878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7398acd211_1_878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g7398acd211_1_87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7398acd211_1_87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7398acd211_1_87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98acd211_1_93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7398acd211_1_935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7398acd211_1_93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7398acd211_1_93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7398acd211_1_93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98acd211_1_941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7398acd211_1_941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g7398acd211_1_94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7398acd211_1_94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7398acd211_1_94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398acd211_1_88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7398acd211_1_88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7398acd211_1_88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7398acd211_1_88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7398acd211_1_88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398acd211_1_890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7398acd211_1_890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g7398acd211_1_89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7398acd211_1_89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7398acd211_1_89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7398acd211_1_89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7398acd211_1_89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g7398acd211_1_89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g7398acd211_1_89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7398acd211_1_89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7398acd211_1_89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398acd211_1_903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7398acd211_1_903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g7398acd211_1_903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7398acd211_1_903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g7398acd211_1_903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7398acd211_1_90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7398acd211_1_90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7398acd211_1_90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7398acd211_1_91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7398acd211_1_9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7398acd211_1_9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7398acd211_1_9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98acd211_1_91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7398acd211_1_91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7398acd211_1_91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398acd211_1_92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7398acd211_1_921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g7398acd211_1_921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g7398acd211_1_92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7398acd211_1_92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7398acd211_1_92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398acd211_1_928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7398acd211_1_928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7398acd211_1_928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g7398acd211_1_92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7398acd211_1_92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7398acd211_1_92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398acd211_1_87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7398acd211_1_87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7398acd211_1_87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7398acd211_1_87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7398acd211_1_87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vision-communication.org" TargetMode="External"/><Relationship Id="rId10" Type="http://schemas.openxmlformats.org/officeDocument/2006/relationships/hyperlink" Target="http://www.e4business.eu" TargetMode="External"/><Relationship Id="rId13" Type="http://schemas.openxmlformats.org/officeDocument/2006/relationships/hyperlink" Target="http://www.iresa.agrinet.tn/index.php/fr/" TargetMode="External"/><Relationship Id="rId12" Type="http://schemas.openxmlformats.org/officeDocument/2006/relationships/hyperlink" Target="http://www.avfa.agrinet.tn/fr/accueil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s://www.lunduniversity.lu.se" TargetMode="External"/><Relationship Id="rId5" Type="http://schemas.openxmlformats.org/officeDocument/2006/relationships/hyperlink" Target="http://www.inrgref.agrinet.tn" TargetMode="External"/><Relationship Id="rId6" Type="http://schemas.openxmlformats.org/officeDocument/2006/relationships/hyperlink" Target="http://www.inrgref.agrinet.tn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://www.creaf.ca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98acd211_1_613"/>
          <p:cNvSpPr txBox="1"/>
          <p:nvPr>
            <p:ph idx="1" type="subTitle"/>
          </p:nvPr>
        </p:nvSpPr>
        <p:spPr>
          <a:xfrm>
            <a:off x="1679575" y="4756279"/>
            <a:ext cx="5784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400"/>
              <a:buNone/>
            </a:pPr>
            <a:r>
              <a:rPr b="1" i="0" lang="en-US" sz="14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14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COMMISSION</a:t>
            </a:r>
            <a:r>
              <a:rPr b="1" i="0" lang="en-US" sz="14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14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EUROPEENNE</a:t>
            </a:r>
            <a:r>
              <a:rPr b="1" lang="en-US" sz="14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4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HORIZON 2020</a:t>
            </a:r>
            <a:endParaRPr b="1" i="0" sz="14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i="0" sz="14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45FAA"/>
              </a:buClr>
              <a:buSzPts val="1600"/>
              <a:buNone/>
            </a:pPr>
            <a:r>
              <a:rPr b="1" lang="en-US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i="0" lang="en-US" u="none" cap="none" strike="noStrike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ue d'ensemble du projet</a:t>
            </a:r>
            <a:endParaRPr b="1" i="0" u="none" cap="none" strike="noStrike">
              <a:solidFill>
                <a:srgbClr val="30AA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7398acd211_1_978"/>
          <p:cNvGrpSpPr/>
          <p:nvPr/>
        </p:nvGrpSpPr>
        <p:grpSpPr>
          <a:xfrm>
            <a:off x="-54425" y="494509"/>
            <a:ext cx="8623800" cy="786600"/>
            <a:chOff x="631375" y="840072"/>
            <a:chExt cx="8623800" cy="786600"/>
          </a:xfrm>
        </p:grpSpPr>
        <p:sp>
          <p:nvSpPr>
            <p:cNvPr id="181" name="Google Shape;181;g7398acd211_1_978"/>
            <p:cNvSpPr/>
            <p:nvPr/>
          </p:nvSpPr>
          <p:spPr>
            <a:xfrm>
              <a:off x="631375" y="971763"/>
              <a:ext cx="8623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AA4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1C2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WP3 – </a:t>
              </a:r>
              <a:r>
                <a:rPr b="1" lang="en-US" sz="2800">
                  <a:solidFill>
                    <a:srgbClr val="F1C2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Renforcement des capacités</a:t>
              </a:r>
              <a:endParaRPr b="1" sz="28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82" name="Google Shape;182;g7398acd211_1_9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655" y="840072"/>
              <a:ext cx="828000" cy="78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g7398acd211_1_978"/>
          <p:cNvSpPr/>
          <p:nvPr/>
        </p:nvSpPr>
        <p:spPr>
          <a:xfrm>
            <a:off x="41200" y="391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398acd211_1_978"/>
          <p:cNvSpPr/>
          <p:nvPr/>
        </p:nvSpPr>
        <p:spPr>
          <a:xfrm>
            <a:off x="457200" y="1281100"/>
            <a:ext cx="8460300" cy="5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développement des 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ressources humaines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et renforcement des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capacités des chercheurs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et des partenaires associés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des tâches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00100" lvl="4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3.1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Evaluation des besoins multidisciplinaires pour l’excellence de la recherche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éléments clés et activités de formations multidisciplinaires; 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0" i="0" lang="en-U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évelopper les capacités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d’apprentissage, gérer et opérer dans l’échelle des standards internationales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3.2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es moyens de perfectionnement de la recherche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[CREAF]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5 formations de perfectionnement de la recherche assurant le savoir et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développement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des indicateurs de la performance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3.3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rogramme de mobilité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[LU] (M1-M33)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Visite court séjour des équipes, les recherches des doctorants, co-encadrement des publications scientifiques, développement des collaborations…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3.4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ormations spécialisées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[CREAF and LU] (M11-M24)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dans l’adaptation aux changements climatiques de la gestion des eaux et des sols, en utilisant des outils de gestion innovatifs - 9 cours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D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g7398acd211_1_990"/>
          <p:cNvGrpSpPr/>
          <p:nvPr/>
        </p:nvGrpSpPr>
        <p:grpSpPr>
          <a:xfrm>
            <a:off x="385702" y="783070"/>
            <a:ext cx="7158900" cy="831600"/>
            <a:chOff x="385702" y="783070"/>
            <a:chExt cx="7158900" cy="831600"/>
          </a:xfrm>
        </p:grpSpPr>
        <p:sp>
          <p:nvSpPr>
            <p:cNvPr id="190" name="Google Shape;190;g7398acd211_1_990"/>
            <p:cNvSpPr/>
            <p:nvPr/>
          </p:nvSpPr>
          <p:spPr>
            <a:xfrm>
              <a:off x="385702" y="971764"/>
              <a:ext cx="7158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6799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E867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WP4 – </a:t>
              </a:r>
              <a:r>
                <a:rPr b="1" lang="en-US" sz="2800">
                  <a:solidFill>
                    <a:srgbClr val="E867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Living-Lab du SCA</a:t>
              </a:r>
              <a:endParaRPr b="1" i="0" sz="2800" u="none" cap="none" strike="noStrike">
                <a:solidFill>
                  <a:srgbClr val="E867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1" name="Google Shape;191;g7398acd211_1_990"/>
            <p:cNvPicPr preferRelativeResize="0"/>
            <p:nvPr/>
          </p:nvPicPr>
          <p:blipFill rotWithShape="1">
            <a:blip r:embed="rId4">
              <a:alphaModFix/>
            </a:blip>
            <a:srcRect b="0" l="10263" r="10784" t="0"/>
            <a:stretch/>
          </p:blipFill>
          <p:spPr>
            <a:xfrm>
              <a:off x="1127051" y="783070"/>
              <a:ext cx="786809" cy="83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g7398acd211_1_990"/>
          <p:cNvSpPr/>
          <p:nvPr/>
        </p:nvSpPr>
        <p:spPr>
          <a:xfrm>
            <a:off x="269800" y="1915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</a:t>
            </a: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7398acd211_1_990"/>
          <p:cNvSpPr/>
          <p:nvPr/>
        </p:nvSpPr>
        <p:spPr>
          <a:xfrm>
            <a:off x="544275" y="1857650"/>
            <a:ext cx="80556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Mettre en place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 living lab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dans le but de tester des solutions spécifiques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SCA et de mettre en pratique des connaissances de pointes dans l’adaptation aux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changements cli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ma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tiques de la gestion des RN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des tâches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4.1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Création d’un living Lab local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[INRGREF, CREAF] (M6-M36)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4.2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Programmes de cours d’été en SCA pour les jeunes techniciens</a:t>
            </a:r>
            <a:endParaRPr b="0" i="0" sz="16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57250" lvl="4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Tâche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4.3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Plateforme multi-acteurs pour le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développement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des services de SCA</a:t>
            </a:r>
            <a:r>
              <a:rPr lang="en-US" sz="1600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[CREAF, AVFA] (M12-M30)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4.4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E-learning en SCA pour les techniciens</a:t>
            </a:r>
            <a:r>
              <a:rPr lang="en-US" sz="1600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[EFB, CREAF] (M18-M30)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14400" lvl="4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4.5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Développer les feuilles d’état et les tutoriels vidéo en solutions concrètes</a:t>
            </a:r>
            <a:r>
              <a:rPr lang="en-US" sz="1600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[CREAF/Vision] (M6-M33)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398acd211_1_1002"/>
          <p:cNvSpPr/>
          <p:nvPr/>
        </p:nvSpPr>
        <p:spPr>
          <a:xfrm>
            <a:off x="385702" y="971764"/>
            <a:ext cx="812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1616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E063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BE063"/>
                </a:solidFill>
                <a:latin typeface="Montserrat"/>
                <a:ea typeface="Montserrat"/>
                <a:cs typeface="Montserrat"/>
                <a:sym typeface="Montserrat"/>
              </a:rPr>
              <a:t>WP5 – Durabilité de l</a:t>
            </a:r>
            <a:r>
              <a:rPr b="1" lang="en-US" sz="2800">
                <a:solidFill>
                  <a:srgbClr val="4BE063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1" i="0" lang="en-US" sz="2800" u="none" cap="none" strike="noStrike">
                <a:solidFill>
                  <a:srgbClr val="4BE063"/>
                </a:solidFill>
                <a:latin typeface="Montserrat"/>
                <a:ea typeface="Montserrat"/>
                <a:cs typeface="Montserrat"/>
                <a:sym typeface="Montserrat"/>
              </a:rPr>
              <a:t>excellence</a:t>
            </a:r>
            <a:r>
              <a:rPr b="1" i="0" lang="en-US" sz="2800" u="none" cap="none" strike="noStrike">
                <a:solidFill>
                  <a:srgbClr val="4BE06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800" u="none" cap="none" strike="noStrike">
              <a:solidFill>
                <a:srgbClr val="4BE0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7398acd211_1_1002"/>
          <p:cNvPicPr preferRelativeResize="0"/>
          <p:nvPr/>
        </p:nvPicPr>
        <p:blipFill rotWithShape="1">
          <a:blip r:embed="rId4">
            <a:alphaModFix/>
          </a:blip>
          <a:srcRect b="0" l="10160" r="0" t="0"/>
          <a:stretch/>
        </p:blipFill>
        <p:spPr>
          <a:xfrm>
            <a:off x="1128175" y="783070"/>
            <a:ext cx="810322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7398acd211_1_1002"/>
          <p:cNvSpPr/>
          <p:nvPr/>
        </p:nvSpPr>
        <p:spPr>
          <a:xfrm>
            <a:off x="269800" y="1915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7398acd211_1_1002"/>
          <p:cNvSpPr/>
          <p:nvPr/>
        </p:nvSpPr>
        <p:spPr>
          <a:xfrm>
            <a:off x="544284" y="1653087"/>
            <a:ext cx="8055300" cy="4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ssurer le suivi, le réseautage, les lignes directrices, le support et les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outils pour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maintenir les réalisations dans l’excellence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la recherche. Cette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structure permettra à l’INRGREF et aux centres associés de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continuer leur croissance.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des tâches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5.1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es indicateurs de l’excellence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[CREAF and LU] (M18-M24)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5.2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Réseautage institutionnel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[LU and CREAF] (M18-M36)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28700" lvl="4" marL="1485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5.3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Trouver de nouvelles approches et directives de recherche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[CREAF and LU] (M24-M36)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28700" lvl="4" marL="1485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5.4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Support gouvernemental pour l’extension des services</a:t>
            </a:r>
            <a:r>
              <a:rPr lang="en-US" sz="1600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[AVFA] (M30-M36)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28700" lvl="4" marL="1485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5.5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Banque d'emploi pour les jeunes professionnels du S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[EFB] (M18-M36)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D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g7398acd211_1_1013"/>
          <p:cNvGrpSpPr/>
          <p:nvPr/>
        </p:nvGrpSpPr>
        <p:grpSpPr>
          <a:xfrm>
            <a:off x="80902" y="819364"/>
            <a:ext cx="8645400" cy="954000"/>
            <a:chOff x="385702" y="971764"/>
            <a:chExt cx="8645400" cy="954000"/>
          </a:xfrm>
        </p:grpSpPr>
        <p:sp>
          <p:nvSpPr>
            <p:cNvPr id="207" name="Google Shape;207;g7398acd211_1_1013"/>
            <p:cNvSpPr/>
            <p:nvPr/>
          </p:nvSpPr>
          <p:spPr>
            <a:xfrm>
              <a:off x="385702" y="971764"/>
              <a:ext cx="8645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ABE2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29AB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WP6 –  Dissémination,</a:t>
              </a:r>
              <a:r>
                <a:rPr b="1" lang="en-US" sz="2800">
                  <a:solidFill>
                    <a:srgbClr val="29AB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b="1" i="0" lang="en-US" sz="2800" u="none" cap="none" strike="noStrike">
                  <a:solidFill>
                    <a:srgbClr val="29AB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exploitation et communication </a:t>
              </a:r>
              <a:endParaRPr b="1" i="0" sz="2800" u="none" cap="none" strike="noStrike">
                <a:solidFill>
                  <a:srgbClr val="29AB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08" name="Google Shape;208;g7398acd211_1_10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4937" y="1022072"/>
              <a:ext cx="757128" cy="83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g7398acd211_1_1013"/>
          <p:cNvSpPr/>
          <p:nvPr/>
        </p:nvSpPr>
        <p:spPr>
          <a:xfrm>
            <a:off x="269800" y="1915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7398acd211_1_1013"/>
          <p:cNvSpPr/>
          <p:nvPr/>
        </p:nvSpPr>
        <p:spPr>
          <a:xfrm>
            <a:off x="544275" y="2076775"/>
            <a:ext cx="8055600" cy="4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Implémenter une série de mesures pour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sensibiliser sur les résultats et les activités en réseau du projet,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optimiser la contribution locale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former les praticiens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dans le but d’encourager le transfert de connaissances et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méliorer leur développement professionnel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des tâches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14400" lvl="4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6.1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S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ensibilisation au projet, démarrage et mise en place des stratégies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(M1-M36)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1440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6.2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Programme de Dissémination des activités du projet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[Vision and INRGREF] (M1-M6)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6.3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iffusion de l’excellence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(M6-M30)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6.4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Base de données et réseautage de SCA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(M18-M36)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98acd211_1_447"/>
          <p:cNvSpPr/>
          <p:nvPr/>
        </p:nvSpPr>
        <p:spPr>
          <a:xfrm>
            <a:off x="193600" y="191525"/>
            <a:ext cx="8090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EXPLICATION DU PROJECT FASTER</a:t>
            </a:r>
            <a:endParaRPr b="1" sz="2800">
              <a:solidFill>
                <a:srgbClr val="4CA86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g7398acd211_1_447"/>
          <p:cNvSpPr/>
          <p:nvPr/>
        </p:nvSpPr>
        <p:spPr>
          <a:xfrm>
            <a:off x="669475" y="847151"/>
            <a:ext cx="7805100" cy="5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Projet de jumelage financé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 la Commission européenne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(Direction générale de la recherche et de l'innovation) dans le cadre du programme de financement Horizon 2020 (810812).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Objectifs principaux</a:t>
            </a:r>
            <a:endParaRPr b="0" i="0" sz="16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enforcer les capacités et la position de 3 institutions tunisiennes (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INRGREF, IRESA et AVFA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atteignant l'excellence en recherche et consolidant les normes de qualité internationales dans les propositions de projet.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Axe du projet</a:t>
            </a:r>
            <a:endParaRPr sz="1600" u="sng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estion innovante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 terres et des eaux pour une meilleure adaptation et atténuation des changements climatiques dans le secteur agricole.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Mission globale</a:t>
            </a:r>
            <a:endParaRPr sz="1600" u="sng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artager les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connaissances et l'expérience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 partenaires de l'UE dotés d'une excellence scientifique reconnue dans le domaine.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Structure</a:t>
            </a:r>
            <a:r>
              <a:rPr lang="en-US" sz="1600" u="sng">
                <a:solidFill>
                  <a:srgbClr val="2875D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0" i="0" lang="en-US" sz="1600" u="none" cap="none" strike="noStrike">
                <a:solidFill>
                  <a:srgbClr val="2875D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paquets de travail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Durée</a:t>
            </a:r>
            <a:r>
              <a:rPr lang="en-US" sz="1600" u="sng">
                <a:solidFill>
                  <a:srgbClr val="2875D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3 ans (2018-2021)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369" y="3536928"/>
            <a:ext cx="2833884" cy="62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370" y="704575"/>
            <a:ext cx="2833884" cy="6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7398acd211_1_276"/>
          <p:cNvSpPr/>
          <p:nvPr/>
        </p:nvSpPr>
        <p:spPr>
          <a:xfrm>
            <a:off x="193589" y="115330"/>
            <a:ext cx="760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</a:t>
            </a: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DÉFIS</a:t>
            </a: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AUXQUELS FAIRE 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7398acd211_1_276"/>
          <p:cNvSpPr txBox="1"/>
          <p:nvPr/>
        </p:nvSpPr>
        <p:spPr>
          <a:xfrm>
            <a:off x="1172850" y="755000"/>
            <a:ext cx="24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Améliorer l'excellence en matière de recherche</a:t>
            </a: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partenaires tunisiens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7398acd211_1_276"/>
          <p:cNvSpPr txBox="1"/>
          <p:nvPr/>
        </p:nvSpPr>
        <p:spPr>
          <a:xfrm>
            <a:off x="1155595" y="1331273"/>
            <a:ext cx="31230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-    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activités de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formation multidisciplinaires</a:t>
            </a:r>
            <a:endParaRPr b="1"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-    5 activités de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formation à la recherche</a:t>
            </a:r>
            <a:endParaRPr b="1"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-    9 activités de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formation spécialisées</a:t>
            </a:r>
            <a:endParaRPr b="1"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-    Tableau de travail sur le développement de sujets spécifiques</a:t>
            </a:r>
            <a:endParaRPr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Au moins 9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échanges de personnel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à court te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rme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g7398acd211_1_276"/>
          <p:cNvSpPr txBox="1"/>
          <p:nvPr/>
        </p:nvSpPr>
        <p:spPr>
          <a:xfrm>
            <a:off x="1101725" y="3506700"/>
            <a:ext cx="264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Développer un cadre de transfert de connaissances pour impliquer les entités tunisiennes et d’autres acteurs d’intérêts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7398acd211_1_276"/>
          <p:cNvSpPr txBox="1"/>
          <p:nvPr/>
        </p:nvSpPr>
        <p:spPr>
          <a:xfrm>
            <a:off x="1162593" y="4229456"/>
            <a:ext cx="34095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Liste d'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indicateurs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d'excellence pour la recherche tunisienne.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ignes directrices sur les nouvelles pistes et approches de recherche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Accord intergouvernemental sur le soutien à l'excellence en recherche</a:t>
            </a:r>
            <a:endParaRPr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Banque de travail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pour les jeunes professionnels du SCA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Cartographie des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alliances et des initiatives commerciales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actuelles et potentielles</a:t>
            </a:r>
            <a:endParaRPr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7821" y="704575"/>
            <a:ext cx="2833884" cy="6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7398acd211_1_276"/>
          <p:cNvSpPr txBox="1"/>
          <p:nvPr/>
        </p:nvSpPr>
        <p:spPr>
          <a:xfrm>
            <a:off x="4865300" y="755000"/>
            <a:ext cx="24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Renforce</a:t>
            </a: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 le</a:t>
            </a: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réseau institutionnel et la réputation internationale de l'INRGREF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7398acd211_1_276"/>
          <p:cNvSpPr txBox="1"/>
          <p:nvPr/>
        </p:nvSpPr>
        <p:spPr>
          <a:xfrm>
            <a:off x="4848046" y="1331273"/>
            <a:ext cx="40980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Cartographie des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alliances et initiatives internationales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actuelles et potentielles dans lesquelles INRGREF peut être engagé</a:t>
            </a:r>
            <a:endParaRPr sz="10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Communication et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engagement 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des parties prenantes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Engagement dans au moins 6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événements de recherche internationaux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pertinents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Engagement dans au moins 6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journées internationales d'information</a:t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Production et diffusion d'un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documentaire vidéo</a:t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074" y="3536928"/>
            <a:ext cx="2833884" cy="6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7398acd211_1_276"/>
          <p:cNvSpPr txBox="1"/>
          <p:nvPr/>
        </p:nvSpPr>
        <p:spPr>
          <a:xfrm>
            <a:off x="4881300" y="3658552"/>
            <a:ext cx="2692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Soutenir la durabilité du S</a:t>
            </a: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en Tunisie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g7398acd211_1_276"/>
          <p:cNvSpPr txBox="1"/>
          <p:nvPr/>
        </p:nvSpPr>
        <p:spPr>
          <a:xfrm>
            <a:off x="4865298" y="4229456"/>
            <a:ext cx="34095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Laboratoire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vivant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opérationnel sur les services d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S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Programme scolaire d'été pour jeunes techniciens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Plate-forme multipartite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Cours </a:t>
            </a:r>
            <a:r>
              <a:rPr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d'apprentissage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 ligne </a:t>
            </a:r>
            <a:r>
              <a:rPr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pour les techniciens du S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CA</a:t>
            </a:r>
            <a:endParaRPr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Base de données</a:t>
            </a:r>
            <a:r>
              <a:rPr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et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outil de </a:t>
            </a:r>
            <a:r>
              <a:rPr b="1"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réseautage </a:t>
            </a:r>
            <a:r>
              <a:rPr lang="en-US" sz="10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pour le SCA</a:t>
            </a:r>
            <a:endParaRPr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7398acd211_1_6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28" y="979482"/>
            <a:ext cx="2247856" cy="3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7398acd211_1_6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7243" y="979482"/>
            <a:ext cx="1535303" cy="34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7398acd211_1_693"/>
          <p:cNvSpPr/>
          <p:nvPr/>
        </p:nvSpPr>
        <p:spPr>
          <a:xfrm>
            <a:off x="193590" y="11533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</a:t>
            </a: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TENAIRES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7398acd211_1_693"/>
          <p:cNvSpPr txBox="1"/>
          <p:nvPr/>
        </p:nvSpPr>
        <p:spPr>
          <a:xfrm>
            <a:off x="171300" y="846225"/>
            <a:ext cx="23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Organisation participante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7398acd211_1_693"/>
          <p:cNvSpPr txBox="1"/>
          <p:nvPr/>
        </p:nvSpPr>
        <p:spPr>
          <a:xfrm>
            <a:off x="2559213" y="994847"/>
            <a:ext cx="218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 court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7398acd211_1_693"/>
          <p:cNvSpPr txBox="1"/>
          <p:nvPr/>
        </p:nvSpPr>
        <p:spPr>
          <a:xfrm>
            <a:off x="88937" y="1361859"/>
            <a:ext cx="247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Institut national de recherche en génie rural, eau et forêts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http://www.inrgref.agrine</a:t>
            </a: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t.tn</a:t>
            </a:r>
            <a:endParaRPr b="0" i="0" sz="1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g7398acd211_1_6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77682" y="852742"/>
            <a:ext cx="4999791" cy="515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398acd211_1_693"/>
          <p:cNvSpPr txBox="1"/>
          <p:nvPr/>
        </p:nvSpPr>
        <p:spPr>
          <a:xfrm>
            <a:off x="2559213" y="1386083"/>
            <a:ext cx="118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INRGREF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(Coordinat</a:t>
            </a:r>
            <a:r>
              <a:rPr b="1" lang="en-US" sz="1000">
                <a:solidFill>
                  <a:schemeClr val="dk1"/>
                </a:solidFill>
              </a:rPr>
              <a:t>eu</a:t>
            </a: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r)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g7398acd211_1_693"/>
          <p:cNvSpPr txBox="1"/>
          <p:nvPr/>
        </p:nvSpPr>
        <p:spPr>
          <a:xfrm>
            <a:off x="88937" y="2186767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Creaf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http://www.creaf.cat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7398acd211_1_693"/>
          <p:cNvSpPr txBox="1"/>
          <p:nvPr/>
        </p:nvSpPr>
        <p:spPr>
          <a:xfrm>
            <a:off x="2559213" y="2186767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CREAF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7398acd211_1_693"/>
          <p:cNvSpPr txBox="1"/>
          <p:nvPr/>
        </p:nvSpPr>
        <p:spPr>
          <a:xfrm>
            <a:off x="122055" y="2765519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Université de </a:t>
            </a: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Lund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https://www.lunduniversity.lu.se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7398acd211_1_693"/>
          <p:cNvSpPr txBox="1"/>
          <p:nvPr/>
        </p:nvSpPr>
        <p:spPr>
          <a:xfrm>
            <a:off x="2592331" y="2765519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7398acd211_1_693"/>
          <p:cNvSpPr txBox="1"/>
          <p:nvPr/>
        </p:nvSpPr>
        <p:spPr>
          <a:xfrm>
            <a:off x="122054" y="3350747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Europe for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http://www.e4business.eu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7398acd211_1_693"/>
          <p:cNvSpPr txBox="1"/>
          <p:nvPr/>
        </p:nvSpPr>
        <p:spPr>
          <a:xfrm>
            <a:off x="2592330" y="3350747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EFB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7398acd211_1_693"/>
          <p:cNvSpPr txBox="1"/>
          <p:nvPr/>
        </p:nvSpPr>
        <p:spPr>
          <a:xfrm>
            <a:off x="122054" y="3944800"/>
            <a:ext cx="24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Vision Communication Consultancy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https://vision-communication.org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g7398acd211_1_693"/>
          <p:cNvSpPr txBox="1"/>
          <p:nvPr/>
        </p:nvSpPr>
        <p:spPr>
          <a:xfrm>
            <a:off x="2592330" y="3944800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VISION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7398acd211_1_693"/>
          <p:cNvSpPr txBox="1"/>
          <p:nvPr/>
        </p:nvSpPr>
        <p:spPr>
          <a:xfrm>
            <a:off x="122054" y="4650211"/>
            <a:ext cx="24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Agence de la Vulgarisation et de la Formation Agricoles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http://www.avfa.agrinet.tn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7398acd211_1_693"/>
          <p:cNvSpPr txBox="1"/>
          <p:nvPr/>
        </p:nvSpPr>
        <p:spPr>
          <a:xfrm>
            <a:off x="2592330" y="4650211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AVFA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7398acd211_1_693"/>
          <p:cNvSpPr txBox="1"/>
          <p:nvPr/>
        </p:nvSpPr>
        <p:spPr>
          <a:xfrm>
            <a:off x="88937" y="5292602"/>
            <a:ext cx="24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Institution de la Recherche et de l'Enseignement Supérieur Agricoles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http://www.iresa.agrinet.tn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7398acd211_1_693"/>
          <p:cNvSpPr txBox="1"/>
          <p:nvPr/>
        </p:nvSpPr>
        <p:spPr>
          <a:xfrm>
            <a:off x="2559213" y="5292602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IRESA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/>
          <p:nvPr/>
        </p:nvSpPr>
        <p:spPr>
          <a:xfrm>
            <a:off x="296075" y="2446623"/>
            <a:ext cx="839070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8C3C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288C3C"/>
                </a:solidFill>
                <a:latin typeface="Montserrat"/>
                <a:ea typeface="Montserrat"/>
                <a:cs typeface="Montserrat"/>
                <a:sym typeface="Montserrat"/>
              </a:rPr>
              <a:t>Dont notamment</a:t>
            </a:r>
            <a:r>
              <a:rPr b="1" i="0" lang="en-US" sz="2800" u="none" cap="none" strike="noStrike">
                <a:solidFill>
                  <a:srgbClr val="288C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288C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Accroître l'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excellence en matière de recherche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l'INRGREF dans le domaine de la gestion des terres et de l'eau pour faire face au changement climatique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Renforcer la </a:t>
            </a: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réputation, l'attractivité et les réseaux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de l'INRGREF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Améliorer la capacité de l'INRGREF à rivaliser avec succès pour obtenir des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fonds de recherche</a:t>
            </a:r>
            <a:r>
              <a:rPr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nationaux, européens et internationaux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Illustrer quantitativement et qualitativement les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impacts attendus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 projet par des indicateurs concrets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Améliorer l'accès aux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possibilités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recherche, le développement de nouvelles approches et la mobilité accrue des scientifiques qualifiés.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" name="Google Shape;138;p1"/>
          <p:cNvGrpSpPr/>
          <p:nvPr/>
        </p:nvGrpSpPr>
        <p:grpSpPr>
          <a:xfrm>
            <a:off x="809477" y="948791"/>
            <a:ext cx="8190684" cy="1315125"/>
            <a:chOff x="809477" y="948791"/>
            <a:chExt cx="8190684" cy="1315125"/>
          </a:xfrm>
        </p:grpSpPr>
        <p:grpSp>
          <p:nvGrpSpPr>
            <p:cNvPr id="139" name="Google Shape;139;p1"/>
            <p:cNvGrpSpPr/>
            <p:nvPr/>
          </p:nvGrpSpPr>
          <p:grpSpPr>
            <a:xfrm>
              <a:off x="809477" y="971295"/>
              <a:ext cx="5141997" cy="1292621"/>
              <a:chOff x="72079" y="943339"/>
              <a:chExt cx="5197585" cy="1292621"/>
            </a:xfrm>
          </p:grpSpPr>
          <p:pic>
            <p:nvPicPr>
              <p:cNvPr id="140" name="Google Shape;140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850"/>
              <a:stretch/>
            </p:blipFill>
            <p:spPr>
              <a:xfrm>
                <a:off x="72079" y="971295"/>
                <a:ext cx="468362" cy="4498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" name="Google Shape;141;p1"/>
              <p:cNvSpPr/>
              <p:nvPr/>
            </p:nvSpPr>
            <p:spPr>
              <a:xfrm>
                <a:off x="540441" y="943339"/>
                <a:ext cx="4041643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Accroître l'excellence en matière de recherche</a:t>
                </a:r>
                <a:r>
                  <a:rPr b="1" lang="en-US" sz="1300"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de l'INRGREF</a:t>
                </a:r>
                <a:endParaRPr b="1" i="0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1" sz="1300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1" sz="1000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Soutenir l</a:t>
                </a:r>
                <a:r>
                  <a:rPr b="1" lang="en-US" sz="1300">
                    <a:latin typeface="Montserrat"/>
                    <a:ea typeface="Montserrat"/>
                    <a:cs typeface="Montserrat"/>
                    <a:sym typeface="Montserrat"/>
                  </a:rPr>
                  <a:t>e réseautage</a:t>
                </a: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institutionnel</a:t>
                </a:r>
                <a:endParaRPr b="1" i="0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et la réputation internationale de l'INRGREF</a:t>
                </a:r>
                <a:endParaRPr b="1" sz="13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id="142" name="Google Shape;142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790864" y="971295"/>
                <a:ext cx="478800" cy="449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2079" y="1719852"/>
                <a:ext cx="467473" cy="449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762639" y="1719457"/>
                <a:ext cx="480978" cy="4498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1"/>
            <p:cNvSpPr txBox="1"/>
            <p:nvPr/>
          </p:nvSpPr>
          <p:spPr>
            <a:xfrm>
              <a:off x="5951473" y="948791"/>
              <a:ext cx="3048688" cy="1292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Développer un cadre pour le transfert de connaissances</a:t>
              </a:r>
              <a:endParaRPr b="1" i="0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300">
                  <a:latin typeface="Montserrat"/>
                  <a:ea typeface="Montserrat"/>
                  <a:cs typeface="Montserrat"/>
                  <a:sym typeface="Montserrat"/>
                </a:rPr>
                <a:t>Soutenir la durabilité du SCA en Tunisie</a:t>
              </a:r>
              <a:endPara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6" name="Google Shape;146;p1"/>
          <p:cNvSpPr/>
          <p:nvPr/>
        </p:nvSpPr>
        <p:spPr>
          <a:xfrm>
            <a:off x="193603" y="115325"/>
            <a:ext cx="603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OBJECTIFS DU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98acd211_1_947"/>
          <p:cNvSpPr/>
          <p:nvPr/>
        </p:nvSpPr>
        <p:spPr>
          <a:xfrm>
            <a:off x="193590" y="11533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EFFETS ATTENDUS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7398acd211_1_9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050" y="590555"/>
            <a:ext cx="605790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98acd211_1_953"/>
          <p:cNvSpPr/>
          <p:nvPr/>
        </p:nvSpPr>
        <p:spPr>
          <a:xfrm>
            <a:off x="117400" y="1915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TRAVAIL </a:t>
            </a:r>
            <a:r>
              <a:rPr b="1" lang="en-US" sz="2800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DU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7398acd211_1_953"/>
          <p:cNvPicPr preferRelativeResize="0"/>
          <p:nvPr/>
        </p:nvPicPr>
        <p:blipFill rotWithShape="1">
          <a:blip r:embed="rId4">
            <a:alphaModFix/>
          </a:blip>
          <a:srcRect b="0" l="0" r="0" t="2591"/>
          <a:stretch/>
        </p:blipFill>
        <p:spPr>
          <a:xfrm>
            <a:off x="1798600" y="780363"/>
            <a:ext cx="5546800" cy="544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398acd211_1_959"/>
          <p:cNvSpPr/>
          <p:nvPr/>
        </p:nvSpPr>
        <p:spPr>
          <a:xfrm>
            <a:off x="117400" y="1915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7398acd211_1_959"/>
          <p:cNvSpPr/>
          <p:nvPr/>
        </p:nvSpPr>
        <p:spPr>
          <a:xfrm>
            <a:off x="631375" y="2660680"/>
            <a:ext cx="80553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</a:t>
            </a: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fs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Les principes moraux qui régissent le comportement d'une personne ou la conduite d'une activité. Ce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paquet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travail définit les "exigences éthiques" auxquelles le projet doit se conformer.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D</a:t>
            </a: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liverables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g7398acd211_1_959"/>
          <p:cNvPicPr preferRelativeResize="0"/>
          <p:nvPr/>
        </p:nvPicPr>
        <p:blipFill rotWithShape="1">
          <a:blip r:embed="rId4">
            <a:alphaModFix/>
          </a:blip>
          <a:srcRect b="0" l="9917" r="7920" t="0"/>
          <a:stretch/>
        </p:blipFill>
        <p:spPr>
          <a:xfrm>
            <a:off x="1606642" y="1475974"/>
            <a:ext cx="839972" cy="83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7398acd211_1_959"/>
          <p:cNvSpPr/>
          <p:nvPr/>
        </p:nvSpPr>
        <p:spPr>
          <a:xfrm>
            <a:off x="839424" y="1630500"/>
            <a:ext cx="767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616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A4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WP 1 – Exigences</a:t>
            </a:r>
            <a:r>
              <a:rPr b="1" lang="en-US" sz="2800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800" u="none" cap="none" strike="noStrike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éthiques</a:t>
            </a:r>
            <a:r>
              <a:rPr b="1" i="0" lang="en-US" sz="2800" u="none" cap="none" strike="noStrike">
                <a:solidFill>
                  <a:srgbClr val="30AA4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g7398acd211_1_967"/>
          <p:cNvGrpSpPr/>
          <p:nvPr/>
        </p:nvGrpSpPr>
        <p:grpSpPr>
          <a:xfrm>
            <a:off x="72425" y="820868"/>
            <a:ext cx="8896200" cy="831600"/>
            <a:chOff x="148625" y="820868"/>
            <a:chExt cx="8896200" cy="831600"/>
          </a:xfrm>
        </p:grpSpPr>
        <p:sp>
          <p:nvSpPr>
            <p:cNvPr id="172" name="Google Shape;172;g7398acd211_1_967"/>
            <p:cNvSpPr/>
            <p:nvPr/>
          </p:nvSpPr>
          <p:spPr>
            <a:xfrm>
              <a:off x="148625" y="971775"/>
              <a:ext cx="8896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75D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2875D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WP2 – Coordination et gestion  </a:t>
              </a:r>
              <a:r>
                <a:rPr b="1" i="0" lang="en-US" sz="2800" u="none" cap="none" strike="noStrike">
                  <a:solidFill>
                    <a:srgbClr val="2875D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2800" u="none" cap="none" strike="noStrike">
                <a:solidFill>
                  <a:srgbClr val="2875D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3" name="Google Shape;173;g7398acd211_1_9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6936" y="820868"/>
              <a:ext cx="863100" cy="83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g7398acd211_1_967"/>
          <p:cNvSpPr/>
          <p:nvPr/>
        </p:nvSpPr>
        <p:spPr>
          <a:xfrm>
            <a:off x="269800" y="191525"/>
            <a:ext cx="72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PAQUETS DE TRAVAIL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7398acd211_1_967"/>
          <p:cNvSpPr/>
          <p:nvPr/>
        </p:nvSpPr>
        <p:spPr>
          <a:xfrm>
            <a:off x="544275" y="1725325"/>
            <a:ext cx="8055600" cy="4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fs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gestion efficace du projet, coordination entre les participants, échange efficace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d'informations avec l'équipe du projet et canaux de communication pour la CE.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des tâches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 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2.1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Gestion globale du projet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[INRGREF] (M1-M3</a:t>
            </a:r>
            <a:r>
              <a:rPr b="0" i="0" lang="en-US" sz="1600" u="none" cap="none" strike="noStrike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600" u="none" cap="none" strike="noStrike">
              <a:solidFill>
                <a:srgbClr val="96AF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Révision périodique de l’agenda avec les partenaires.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000" u="none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2.2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Assurance de la qualité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[EFB] (M1-M36)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résultats du projet, les déliverables et les évènements clés vont être suivis en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interne.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2.3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Organisation des réunions du projet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[INRGREF] (M1-M36)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Réunions du CS bi-annuelles, etc.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âche</a:t>
            </a: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2.4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Collaborer avec d’autres intervenants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[CREAF] (M1-M30)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Assurer la communication et la coordination avec les autres projets de la CE et avec les comités du SCA.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07473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ter Template">
  <a:themeElements>
    <a:clrScheme name="Faste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</dc:creator>
</cp:coreProperties>
</file>